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0" r:id="rId3"/>
    <p:sldId id="264" r:id="rId4"/>
    <p:sldId id="271" r:id="rId5"/>
    <p:sldId id="261" r:id="rId6"/>
    <p:sldId id="265" r:id="rId7"/>
    <p:sldId id="266" r:id="rId8"/>
    <p:sldId id="267" r:id="rId9"/>
    <p:sldId id="268" r:id="rId10"/>
    <p:sldId id="269" r:id="rId11"/>
    <p:sldId id="262" r:id="rId12"/>
    <p:sldId id="26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72242" autoAdjust="0"/>
  </p:normalViewPr>
  <p:slideViewPr>
    <p:cSldViewPr snapToGrid="0">
      <p:cViewPr varScale="1">
        <p:scale>
          <a:sx n="85" d="100"/>
          <a:sy n="85" d="100"/>
        </p:scale>
        <p:origin x="4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1A10A-C218-4E7B-867F-5D1C6671E97B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828765-549E-4B9C-8785-B81DBAC5C2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829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41084-B2AF-425B-822B-EAC424C73C6A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7D1055-D644-414C-B4A0-9030859AE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80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185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16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739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26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25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097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877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61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86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58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72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51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7D1055-D644-414C-B4A0-9030859AE1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93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08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69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76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90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177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45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7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7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9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73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96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1B82A-EA1A-4135-BF8A-FF4D9C62963F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65EC1-A089-4C1E-A72A-C7ABA8270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64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Study of Health Benefits Offered by Employers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Additional Health Benefits that Could Increase Employee Satisfaction</a:t>
            </a:r>
          </a:p>
        </p:txBody>
      </p:sp>
      <p:pic>
        <p:nvPicPr>
          <p:cNvPr id="4" name="Slide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5831" y="6232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8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the Combined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Decided to  merge the two files for “person” and “sample adult”</a:t>
            </a:r>
          </a:p>
          <a:p>
            <a:r>
              <a:rPr lang="en-US" dirty="0"/>
              <a:t>Using both data sets allows for deeper look at paid sick time</a:t>
            </a:r>
          </a:p>
          <a:p>
            <a:r>
              <a:rPr lang="en-US" dirty="0"/>
              <a:t>Since the sample adult file is randomly selected from the person file, the data set decreased in number of records accordingly</a:t>
            </a:r>
          </a:p>
          <a:p>
            <a:r>
              <a:rPr lang="en-US" dirty="0"/>
              <a:t>Created models for paid sick time but delayed care/didn’t get care</a:t>
            </a:r>
          </a:p>
          <a:p>
            <a:r>
              <a:rPr lang="en-US" dirty="0"/>
              <a:t>Created training/testing datasets from combined file</a:t>
            </a:r>
          </a:p>
          <a:p>
            <a:r>
              <a:rPr lang="en-US" dirty="0"/>
              <a:t>Created models for paid sick time but delayed care/didn’t get care</a:t>
            </a:r>
          </a:p>
          <a:p>
            <a:r>
              <a:rPr lang="en-US" dirty="0"/>
              <a:t>Modeling did indicate a correlation between not seeking/delaying care and not having paid sick leave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Slide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518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1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After multiple models with various variables, nothing stuck out as significant or striking</a:t>
            </a:r>
          </a:p>
          <a:p>
            <a:r>
              <a:rPr lang="en-US" dirty="0"/>
              <a:t>There was a correlation between not having coverage and not seeking care or delaying care</a:t>
            </a:r>
          </a:p>
          <a:p>
            <a:r>
              <a:rPr lang="en-US" dirty="0"/>
              <a:t>Modeling with the different types of insurance coverage did not suggest any correlation between coverage type and not seeking/delaying medical care</a:t>
            </a:r>
          </a:p>
          <a:p>
            <a:r>
              <a:rPr lang="en-US" dirty="0"/>
              <a:t>Not finding any good model to demonstrate that an employer should offer or not offer particular insurance coverage</a:t>
            </a:r>
          </a:p>
          <a:p>
            <a:r>
              <a:rPr lang="en-US" dirty="0"/>
              <a:t>Decided to focus on paid sick leave</a:t>
            </a:r>
          </a:p>
          <a:p>
            <a:endParaRPr lang="en-US" dirty="0"/>
          </a:p>
        </p:txBody>
      </p:sp>
      <p:pic>
        <p:nvPicPr>
          <p:cNvPr id="4" name="Slide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2391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60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(cont’d)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 models using the combined data files that focused on paid sick leave showed significant correlation to whether or not a respondent would delay or not seek medical care</a:t>
            </a:r>
          </a:p>
          <a:p>
            <a:r>
              <a:rPr lang="en-US" dirty="0"/>
              <a:t>When a respondent  has paid sick leave, they are less likely to not seek medical care, and are less likely to delay getting medical care</a:t>
            </a:r>
          </a:p>
          <a:p>
            <a:r>
              <a:rPr lang="en-US" dirty="0"/>
              <a:t>Models also showed correlation between gender and not seeking or delaying medical care, but was determined to be outside the context of the business question</a:t>
            </a:r>
          </a:p>
        </p:txBody>
      </p:sp>
      <p:pic>
        <p:nvPicPr>
          <p:cNvPr id="4" name="Slide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2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4C8EDD-94B0-4893-83BA-41970610D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0BB2CC-771C-4D91-B494-FCC754537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Significant correlation exists between having paid sick time and going to the doctor</a:t>
            </a:r>
          </a:p>
          <a:p>
            <a:r>
              <a:rPr lang="en-US" dirty="0"/>
              <a:t>When paid sick time is available, the person is less likely to delay or not seek medical assistance</a:t>
            </a:r>
          </a:p>
          <a:p>
            <a:r>
              <a:rPr lang="en-US" dirty="0"/>
              <a:t>Having a good paid sick time policy could be an attractive benefit to offer employees</a:t>
            </a:r>
          </a:p>
        </p:txBody>
      </p:sp>
      <p:pic>
        <p:nvPicPr>
          <p:cNvPr id="4" name="Slide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3119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Intro/Background of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2018 National Health Interview Survey (NHIS)</a:t>
            </a:r>
          </a:p>
          <a:p>
            <a:r>
              <a:rPr lang="en-US" dirty="0"/>
              <a:t>Files broken into five data sets: household, family, person, sample adult, and sample child</a:t>
            </a:r>
          </a:p>
          <a:p>
            <a:r>
              <a:rPr lang="en-US" dirty="0"/>
              <a:t>Searched through each data set and the survey descriptions to understand what variables were contained in each and how they related to each other</a:t>
            </a:r>
          </a:p>
          <a:p>
            <a:r>
              <a:rPr lang="en-US" dirty="0"/>
              <a:t>Ran frequency tables for health related variables</a:t>
            </a:r>
          </a:p>
          <a:p>
            <a:r>
              <a:rPr lang="en-US" dirty="0"/>
              <a:t>Determined a business question from the data: What health benefits, in addition to health insurance, could an employer offer that would be most valued by employees, in turn leading to better employee satisfaction/retention?</a:t>
            </a:r>
          </a:p>
          <a:p>
            <a:r>
              <a:rPr lang="en-US" dirty="0"/>
              <a:t>Determined that the two datasets for “person” and “sample adult” contained the information needed to complete the analysis</a:t>
            </a:r>
          </a:p>
          <a:p>
            <a:endParaRPr lang="en-US" dirty="0"/>
          </a:p>
        </p:txBody>
      </p:sp>
      <p:pic>
        <p:nvPicPr>
          <p:cNvPr id="4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610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1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6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datasets are large with information on various aspects</a:t>
            </a:r>
          </a:p>
          <a:p>
            <a:r>
              <a:rPr lang="en-US" dirty="0"/>
              <a:t>Data available on different aspects of health, types of medications, types of health coverage, various levels of mobility, employment history, etc.</a:t>
            </a:r>
          </a:p>
          <a:p>
            <a:r>
              <a:rPr lang="en-US" dirty="0"/>
              <a:t>Based on the business question, the scope of the analysis was narrowed to exclude information regarding children</a:t>
            </a:r>
          </a:p>
          <a:p>
            <a:r>
              <a:rPr lang="en-US" dirty="0"/>
              <a:t>Focused on health coverage offered by employer, not through other avenues or types of coverage</a:t>
            </a:r>
          </a:p>
          <a:p>
            <a:endParaRPr lang="en-US" dirty="0"/>
          </a:p>
        </p:txBody>
      </p:sp>
      <p:pic>
        <p:nvPicPr>
          <p:cNvPr id="4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28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0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E1A65D-4C94-4760-AC78-054E1B42F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E49A82-3195-4F9A-A8E2-F5AE32237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was conducted using Python, R, and Power BI</a:t>
            </a:r>
          </a:p>
          <a:p>
            <a:r>
              <a:rPr lang="en-US" dirty="0"/>
              <a:t>Exploratory analysis revealed numerous ways to look at all of the data available</a:t>
            </a:r>
          </a:p>
          <a:p>
            <a:r>
              <a:rPr lang="en-US" dirty="0"/>
              <a:t>After examinations of the data files, the “person” and “sample adult” files became the focus of deeper analysis</a:t>
            </a:r>
          </a:p>
          <a:p>
            <a:endParaRPr lang="en-US" dirty="0"/>
          </a:p>
        </p:txBody>
      </p:sp>
      <p:pic>
        <p:nvPicPr>
          <p:cNvPr id="4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813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04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“person” data set offered information on variables such as:</a:t>
            </a:r>
          </a:p>
          <a:p>
            <a:pPr marL="690563">
              <a:buFont typeface="Wingdings" panose="05000000000000000000" pitchFamily="2" charset="2"/>
              <a:buChar char="Ø"/>
            </a:pPr>
            <a:r>
              <a:rPr lang="en-US" dirty="0"/>
              <a:t>Types of coverage offered through insurance</a:t>
            </a:r>
          </a:p>
          <a:p>
            <a:pPr marL="690563">
              <a:buFont typeface="Wingdings" panose="05000000000000000000" pitchFamily="2" charset="2"/>
              <a:buChar char="Ø"/>
            </a:pPr>
            <a:r>
              <a:rPr lang="en-US" dirty="0"/>
              <a:t>Reasons respondents did not have health coverage</a:t>
            </a:r>
          </a:p>
          <a:p>
            <a:pPr marL="690563">
              <a:buFont typeface="Wingdings" panose="05000000000000000000" pitchFamily="2" charset="2"/>
              <a:buChar char="Ø"/>
            </a:pPr>
            <a:r>
              <a:rPr lang="en-US" dirty="0"/>
              <a:t>Difficulties in making payments for medical services</a:t>
            </a:r>
          </a:p>
          <a:p>
            <a:pPr marL="690563">
              <a:buFont typeface="Wingdings" panose="05000000000000000000" pitchFamily="2" charset="2"/>
              <a:buChar char="Ø"/>
            </a:pPr>
            <a:r>
              <a:rPr lang="en-US" dirty="0"/>
              <a:t>Reasons respondents are not working</a:t>
            </a:r>
          </a:p>
          <a:p>
            <a:pPr marL="690563">
              <a:buFont typeface="Wingdings" panose="05000000000000000000" pitchFamily="2" charset="2"/>
              <a:buChar char="Ø"/>
            </a:pPr>
            <a:r>
              <a:rPr lang="en-US" dirty="0"/>
              <a:t>Whether or not respondents delayed getting/did not receive medical care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2807" y="60682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84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“person” Data set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Some results were surprising:</a:t>
            </a:r>
          </a:p>
          <a:p>
            <a:pPr marL="457200">
              <a:buFont typeface="Wingdings" panose="05000000000000000000" pitchFamily="2" charset="2"/>
              <a:buChar char="Ø"/>
            </a:pPr>
            <a:r>
              <a:rPr lang="en-US" dirty="0"/>
              <a:t>Vision/Dental/Prescription were the least common types of insurance coverage – expected these to be more common than cancer or AIDS</a:t>
            </a:r>
          </a:p>
          <a:p>
            <a:pPr marL="457200">
              <a:buFont typeface="Wingdings" panose="05000000000000000000" pitchFamily="2" charset="2"/>
              <a:buChar char="Ø"/>
            </a:pPr>
            <a:r>
              <a:rPr lang="en-US" dirty="0"/>
              <a:t>Reasons for no insurance: Employer doesn’t offer was more frequent than Costs were too high </a:t>
            </a:r>
          </a:p>
          <a:p>
            <a:pPr marL="457200">
              <a:buFont typeface="Wingdings" panose="05000000000000000000" pitchFamily="2" charset="2"/>
              <a:buChar char="Ø"/>
            </a:pPr>
            <a:r>
              <a:rPr lang="en-US" dirty="0"/>
              <a:t>Unable to pay was much less frequent than having problems paying or paying over a time period</a:t>
            </a:r>
          </a:p>
          <a:p>
            <a:pPr marL="457200">
              <a:buFont typeface="Wingdings" panose="05000000000000000000" pitchFamily="2" charset="2"/>
              <a:buChar char="Ø"/>
            </a:pPr>
            <a:r>
              <a:rPr lang="en-US" dirty="0"/>
              <a:t>Most common reason for not working was retirement, while disability was the second highest. Health reasons was the seventh.</a:t>
            </a:r>
          </a:p>
          <a:p>
            <a:pPr marL="457200">
              <a:buFont typeface="Wingdings" panose="05000000000000000000" pitchFamily="2" charset="2"/>
              <a:buChar char="Ø"/>
            </a:pPr>
            <a:r>
              <a:rPr lang="en-US" dirty="0"/>
              <a:t>A majority of people have coverage</a:t>
            </a:r>
          </a:p>
          <a:p>
            <a:endParaRPr lang="en-US" dirty="0"/>
          </a:p>
        </p:txBody>
      </p:sp>
      <p:pic>
        <p:nvPicPr>
          <p:cNvPr id="4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9865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52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into “sample adult” data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“sample adult” data set offered information on variables such as: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Did the respondent have paid sick time with their employer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How satisfied are they with their health care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How often could they not afford different types of medical care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How often did they seek medical care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What types of health issues do they have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What types of screenings or care have they had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Have they ever been told they have certain conditions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Are they taking prescriptions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Do they have limitations due to their illness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r>
              <a:rPr lang="en-US" dirty="0"/>
              <a:t>The most significant findings from these graphs was the paid sick leave</a:t>
            </a:r>
          </a:p>
          <a:p>
            <a:pPr marL="685800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pic>
        <p:nvPicPr>
          <p:cNvPr id="5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761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46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the “person” data 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Created categorical variables in order to create logistic regression models</a:t>
            </a:r>
          </a:p>
          <a:p>
            <a:r>
              <a:rPr lang="en-US" dirty="0"/>
              <a:t>Created models to test for delaying medical care/not seeking medical care based on not having insurance coverage</a:t>
            </a:r>
          </a:p>
          <a:p>
            <a:r>
              <a:rPr lang="en-US" dirty="0"/>
              <a:t>Created models to test for not seeking medical care based on type of insurance, such as Medicaid, Private, Military, etc.</a:t>
            </a:r>
          </a:p>
          <a:p>
            <a:r>
              <a:rPr lang="en-US" dirty="0"/>
              <a:t>Also created models to test not seeking medical care for each type of insurance individually</a:t>
            </a:r>
          </a:p>
          <a:p>
            <a:r>
              <a:rPr lang="en-US" dirty="0"/>
              <a:t>Created histograms for No Insurance Coverage, Delaying Care, Not Getting Care, and for each type of insurance coverage</a:t>
            </a:r>
          </a:p>
          <a:p>
            <a:r>
              <a:rPr lang="en-US" dirty="0"/>
              <a:t>Created correlation matrix for age, no insurance, sex, delayed care, didn’t get care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82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with the “person” data set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Created individual models for coverage for cancer or accident but didn’t get care</a:t>
            </a:r>
          </a:p>
          <a:p>
            <a:r>
              <a:rPr lang="en-US" dirty="0"/>
              <a:t>Created model for all coverage types but didn’t get care</a:t>
            </a:r>
          </a:p>
          <a:p>
            <a:r>
              <a:rPr lang="en-US" dirty="0"/>
              <a:t>Created two models for no employer coverage and didn’t get care or delayed care</a:t>
            </a:r>
          </a:p>
          <a:p>
            <a:r>
              <a:rPr lang="en-US" dirty="0"/>
              <a:t>Created the training and testing data sets from the “person” data file</a:t>
            </a:r>
          </a:p>
          <a:p>
            <a:r>
              <a:rPr lang="en-US" dirty="0"/>
              <a:t>From results of previous models, focused on four models below</a:t>
            </a:r>
          </a:p>
          <a:p>
            <a:r>
              <a:rPr lang="en-US" dirty="0"/>
              <a:t>Using the training/testing sets, modeled coverage for cancer, accident, and all coverage types</a:t>
            </a:r>
          </a:p>
          <a:p>
            <a:r>
              <a:rPr lang="en-US" dirty="0"/>
              <a:t>Using the training/testing sets, modeled no employer coverage vs no care or delayed care</a:t>
            </a:r>
          </a:p>
          <a:p>
            <a:endParaRPr lang="en-US" dirty="0"/>
          </a:p>
        </p:txBody>
      </p:sp>
      <p:pic>
        <p:nvPicPr>
          <p:cNvPr id="4" name="Slide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1049</Words>
  <Application>Microsoft Office PowerPoint</Application>
  <PresentationFormat>Widescreen</PresentationFormat>
  <Paragraphs>94</Paragraphs>
  <Slides>13</Slides>
  <Notes>13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A Study of Health Benefits Offered by Employers</vt:lpstr>
      <vt:lpstr>Intro/Background of the Problem</vt:lpstr>
      <vt:lpstr>Scope</vt:lpstr>
      <vt:lpstr>Exploratory Data Analysis</vt:lpstr>
      <vt:lpstr>Methods </vt:lpstr>
      <vt:lpstr>Results of “person” Data set Analysis</vt:lpstr>
      <vt:lpstr>Research into “sample adult” data set</vt:lpstr>
      <vt:lpstr>Modeling with the “person” data set</vt:lpstr>
      <vt:lpstr>Modeling with the “person” data set (cont’d)</vt:lpstr>
      <vt:lpstr>Modeling with the Combined File</vt:lpstr>
      <vt:lpstr>Results </vt:lpstr>
      <vt:lpstr>Results (cont’d) 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of Health Benefits Offered by Employers</dc:title>
  <dc:creator>Christine Hathaway</dc:creator>
  <cp:lastModifiedBy>Christine Hathaway</cp:lastModifiedBy>
  <cp:revision>35</cp:revision>
  <dcterms:created xsi:type="dcterms:W3CDTF">2020-02-22T21:47:38Z</dcterms:created>
  <dcterms:modified xsi:type="dcterms:W3CDTF">2020-02-26T01:40:27Z</dcterms:modified>
</cp:coreProperties>
</file>

<file path=docProps/thumbnail.jpeg>
</file>